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 algn="r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 sz="1400">
                <a:latin typeface="+mn-lt"/>
                <a:cs typeface="+mn-cs"/>
              </a:defRPr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defRPr sz="1400"/>
            </a:pPr>
            <a:fld id="{4A905A76-20AC-4FF4-A10F-A46D0B7E3012}" type="slidenum">
              <a:rPr/>
              <a:pPr>
                <a:defRPr sz="1400"/>
              </a:pPr>
              <a:t>‹N°›</a:t>
            </a:fld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350D4370-AB57-4677-9492-3CD4003B092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21506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25602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27650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29698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31746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33794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35842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37890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0"/>
            <a:chExt cx="12192120" cy="6866640"/>
          </a:xfrm>
        </p:grpSpPr>
        <p:cxnSp>
          <p:nvCxnSpPr>
            <p:cNvPr id="6" name="Straight Connector 31"/>
            <p:cNvCxnSpPr>
              <a:cxnSpLocks noChangeShapeType="1"/>
            </p:cNvCxnSpPr>
            <p:nvPr/>
          </p:nvCxnSpPr>
          <p:spPr bwMode="auto">
            <a:xfrm>
              <a:off x="9371160" y="0"/>
              <a:ext cx="1218960" cy="6858000"/>
            </a:xfrm>
            <a:prstGeom prst="straightConnector1">
              <a:avLst/>
            </a:prstGeom>
            <a:noFill/>
            <a:ln w="9360">
              <a:solidFill>
                <a:srgbClr val="BFBFBF"/>
              </a:solidFill>
              <a:miter lim="800000"/>
              <a:headEnd/>
              <a:tailEnd/>
            </a:ln>
          </p:spPr>
        </p:cxnSp>
        <p:cxnSp>
          <p:nvCxnSpPr>
            <p:cNvPr id="7" name="Straight Connector 20"/>
            <p:cNvCxnSpPr>
              <a:cxnSpLocks noChangeShapeType="1"/>
            </p:cNvCxnSpPr>
            <p:nvPr/>
          </p:nvCxnSpPr>
          <p:spPr bwMode="auto">
            <a:xfrm flipH="1">
              <a:off x="7425360" y="3681359"/>
              <a:ext cx="4763519" cy="3176641"/>
            </a:xfrm>
            <a:prstGeom prst="straightConnector1">
              <a:avLst/>
            </a:prstGeom>
            <a:noFill/>
            <a:ln w="9360">
              <a:solidFill>
                <a:srgbClr val="D9D9D9"/>
              </a:solidFill>
              <a:miter lim="800000"/>
              <a:headEnd/>
              <a:tailEnd/>
            </a:ln>
          </p:spPr>
        </p:cxnSp>
        <p:sp>
          <p:nvSpPr>
            <p:cNvPr id="8" name="Rectangle 23"/>
            <p:cNvSpPr/>
            <p:nvPr/>
          </p:nvSpPr>
          <p:spPr>
            <a:xfrm>
              <a:off x="9182190" y="-8640"/>
              <a:ext cx="3006755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5"/>
            <p:cNvSpPr/>
            <p:nvPr/>
          </p:nvSpPr>
          <p:spPr>
            <a:xfrm>
              <a:off x="9602883" y="-8640"/>
              <a:ext cx="2589237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Isosceles Triangle 26"/>
            <p:cNvSpPr/>
            <p:nvPr/>
          </p:nvSpPr>
          <p:spPr>
            <a:xfrm>
              <a:off x="8932951" y="3047610"/>
              <a:ext cx="3259169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9334592" y="-8640"/>
              <a:ext cx="2854353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0898295" y="-8640"/>
              <a:ext cx="1290650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/>
            <p:cNvSpPr/>
            <p:nvPr/>
          </p:nvSpPr>
          <p:spPr>
            <a:xfrm>
              <a:off x="10939571" y="-8640"/>
              <a:ext cx="1249374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30"/>
            <p:cNvSpPr/>
            <p:nvPr/>
          </p:nvSpPr>
          <p:spPr>
            <a:xfrm>
              <a:off x="10371240" y="3590591"/>
              <a:ext cx="1817705" cy="3267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18"/>
            <p:cNvSpPr/>
            <p:nvPr/>
          </p:nvSpPr>
          <p:spPr>
            <a:xfrm rot="10800000">
              <a:off x="0" y="-701"/>
              <a:ext cx="842971" cy="5666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6960" y="2404440"/>
            <a:ext cx="7767000" cy="1646280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6960" y="4050720"/>
            <a:ext cx="7767000" cy="1096920"/>
          </a:xfrm>
        </p:spPr>
        <p:txBody>
          <a:bodyPr/>
          <a:lstStyle>
            <a:lvl1pPr marL="0" indent="0" algn="r">
              <a:buNone/>
              <a:defRPr>
                <a:ln>
                  <a:noFill/>
                </a:ln>
                <a:solidFill>
                  <a:srgbClr val="7F7F7F"/>
                </a:solidFill>
                <a:latin typeface="Trebuchet MS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18" name="Espace réservé du texte 17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  <p:sp>
        <p:nvSpPr>
          <p:cNvPr id="19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98E7-6A32-4B82-9B2B-99A623761D99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20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B155-C5FD-4ABE-AACF-B743F2BA94F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800" cy="340344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60" y="4470480"/>
            <a:ext cx="8596800" cy="157103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5DD1-2142-4274-A969-8CED63204D7E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B5DE-A3AB-4760-A976-713809F4E3C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8000">
                <a:solidFill>
                  <a:srgbClr val="C0E474"/>
                </a:solidFill>
                <a:latin typeface="Arial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8000">
                <a:solidFill>
                  <a:srgbClr val="C0E474"/>
                </a:solidFill>
                <a:latin typeface="Arial" pitchFamily="18"/>
                <a:ea typeface="Microsoft YaHei" pitchFamily="2"/>
                <a:cs typeface="Mangal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20" y="609480"/>
            <a:ext cx="8094239" cy="302256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200" y="3632040"/>
            <a:ext cx="7224479" cy="380880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60" y="4470480"/>
            <a:ext cx="8596800" cy="157103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7CE0-6F90-45A1-9E97-76D993977486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5D9F-C8EC-43B4-B2BD-CEE4F89F457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60" y="1932119"/>
            <a:ext cx="8596800" cy="259560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60" y="4527360"/>
            <a:ext cx="8596800" cy="151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48B8-2459-4D2E-84E6-25F892A13689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40D0-5727-4B33-9EFD-03D84BDBBF7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8000">
                <a:solidFill>
                  <a:srgbClr val="C0E474"/>
                </a:solidFill>
                <a:latin typeface="Arial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8000">
                <a:solidFill>
                  <a:srgbClr val="C0E474"/>
                </a:solidFill>
                <a:latin typeface="Arial" pitchFamily="18"/>
                <a:ea typeface="Microsoft YaHei" pitchFamily="2"/>
                <a:cs typeface="Mangal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20" y="609480"/>
            <a:ext cx="8094239" cy="302256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160" y="4013279"/>
            <a:ext cx="8596800" cy="51408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60" y="4527360"/>
            <a:ext cx="8596800" cy="1513800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9663-C12F-460A-8033-02FE88C662D5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4DF6-F133-4F4D-895A-2E0080ED2F8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609480"/>
            <a:ext cx="8588160" cy="3022560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160" y="4013279"/>
            <a:ext cx="8596800" cy="514080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60" y="4527360"/>
            <a:ext cx="8596800" cy="1513800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0126-8D7B-4DB3-A2AF-13F840288EE8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B8DF-72A9-4687-B294-EC310BB4BC0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9231-66E8-4427-A1CF-E4E5B4500AFF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CD74-171C-4C36-A950-C55FE9B09F8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520" y="609480"/>
            <a:ext cx="1304640" cy="5251320"/>
          </a:xfrm>
        </p:spPr>
        <p:txBody>
          <a:bodyPr vert="eaVer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160" y="609480"/>
            <a:ext cx="7060320" cy="52513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CA12-39ED-494C-B26C-88DA6FC5F074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DBF3-A2BA-4C72-BD2C-C7A5C333231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60" y="2160720"/>
            <a:ext cx="8596800" cy="388080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7BBA-0625-459E-820E-F63DDB29C988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EB6B-5FC0-4809-A71F-32B1C28BD9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60" y="2700720"/>
            <a:ext cx="8596800" cy="182664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160" y="4527360"/>
            <a:ext cx="8596800" cy="860399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D722-7144-4213-8BCD-FF25C1DA6935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F286-9E03-498B-8184-808959A733D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60" y="2160720"/>
            <a:ext cx="4183920" cy="388080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5090040" y="2160720"/>
            <a:ext cx="4183920" cy="388080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9522-B388-410E-A496-8BF2A7535E53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F3F5-BAB5-4830-9A35-7705F15515C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20" y="2161080"/>
            <a:ext cx="4185719" cy="57636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75720" y="2737080"/>
            <a:ext cx="4185719" cy="3304079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239" y="2161080"/>
            <a:ext cx="4185719" cy="57636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5088239" y="2737080"/>
            <a:ext cx="4185719" cy="3304079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DE64-0700-426B-82AE-1D2543741E43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B7B1-584F-4A99-ABA2-20D2A3355EA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7310-F50B-435E-AED0-BBFEA1A0C397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B095-FF62-441F-B591-76C6C0EB3D6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70A7-BC19-4D26-810B-2540EF49EA15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76DC-D4C2-43C8-8EBE-6D5B8BBAB4D8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60" y="1498679"/>
            <a:ext cx="3854519" cy="127836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760280" y="514800"/>
            <a:ext cx="4513679" cy="552636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160" y="2777040"/>
            <a:ext cx="3854519" cy="25844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49C8-1C14-4308-94B3-CA435CB5B079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9049-465B-4B2A-B0D2-BF576E30271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60" y="4800600"/>
            <a:ext cx="8596800" cy="56664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677160" y="609480"/>
            <a:ext cx="8596800" cy="3845880"/>
          </a:xfrm>
        </p:spPr>
        <p:txBody>
          <a:bodyPr anchorCtr="1"/>
          <a:lstStyle>
            <a:lvl1pPr algn="ctr">
              <a:spcBef>
                <a:spcPts val="1001"/>
              </a:spcBef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160" y="5367240"/>
            <a:ext cx="8596800" cy="6739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BC02-81C1-4A97-8676-626090D05128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CB1A-ABBE-4D24-87FD-A5A4F627128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0"/>
            <a:chExt cx="12192120" cy="6866640"/>
          </a:xfrm>
        </p:grpSpPr>
        <p:cxnSp>
          <p:nvCxnSpPr>
            <p:cNvPr id="1032" name="Straight Connector 19"/>
            <p:cNvCxnSpPr>
              <a:cxnSpLocks noChangeShapeType="1"/>
            </p:cNvCxnSpPr>
            <p:nvPr/>
          </p:nvCxnSpPr>
          <p:spPr bwMode="auto">
            <a:xfrm>
              <a:off x="9371160" y="0"/>
              <a:ext cx="1218960" cy="6858000"/>
            </a:xfrm>
            <a:prstGeom prst="straightConnector1">
              <a:avLst/>
            </a:prstGeom>
            <a:noFill/>
            <a:ln w="9360">
              <a:solidFill>
                <a:srgbClr val="BFBFBF"/>
              </a:solidFill>
              <a:miter lim="800000"/>
              <a:headEnd/>
              <a:tailEnd/>
            </a:ln>
          </p:spPr>
        </p:cxnSp>
        <p:cxnSp>
          <p:nvCxnSpPr>
            <p:cNvPr id="1033" name="Straight Connector 20"/>
            <p:cNvCxnSpPr>
              <a:cxnSpLocks noChangeShapeType="1"/>
            </p:cNvCxnSpPr>
            <p:nvPr/>
          </p:nvCxnSpPr>
          <p:spPr bwMode="auto">
            <a:xfrm flipH="1">
              <a:off x="7425360" y="3681359"/>
              <a:ext cx="4763519" cy="3176641"/>
            </a:xfrm>
            <a:prstGeom prst="straightConnector1">
              <a:avLst/>
            </a:prstGeom>
            <a:noFill/>
            <a:ln w="9360">
              <a:solidFill>
                <a:srgbClr val="D9D9D9"/>
              </a:solidFill>
              <a:miter lim="800000"/>
              <a:headEnd/>
              <a:tailEnd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2190" y="-8640"/>
              <a:ext cx="3006755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2883" y="-8640"/>
              <a:ext cx="2589237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951" y="3047610"/>
              <a:ext cx="3259169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592" y="-8640"/>
              <a:ext cx="2854353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295" y="-8640"/>
              <a:ext cx="1290650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9571" y="-8640"/>
              <a:ext cx="1249374" cy="6866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240" y="3590591"/>
              <a:ext cx="1817705" cy="3267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2909"/>
              <a:ext cx="449267" cy="2845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+- f25 0 f6"/>
                <a:gd name="f28" fmla="+- f24 0 f6"/>
                <a:gd name="f29" fmla="*/ f25 f21 1"/>
                <a:gd name="f30" fmla="*/ f24 f21 1"/>
                <a:gd name="f31" fmla="*/ f27 1 2"/>
                <a:gd name="f32" fmla="*/ f28 1 2"/>
                <a:gd name="f33" fmla="*/ f28 f6 1"/>
                <a:gd name="f34" fmla="+- f6 f31 0"/>
                <a:gd name="f35" fmla="*/ f33 1 200000"/>
                <a:gd name="f36" fmla="*/ f33 1 100000"/>
                <a:gd name="f37" fmla="+- f35 f32 0"/>
                <a:gd name="f38" fmla="*/ f35 f21 1"/>
                <a:gd name="f39" fmla="*/ f34 f21 1"/>
                <a:gd name="f40" fmla="*/ f36 f21 1"/>
                <a:gd name="f41" fmla="*/ f3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40" y="f26"/>
                </a:cxn>
                <a:cxn ang="f20">
                  <a:pos x="f38" y="f39"/>
                </a:cxn>
                <a:cxn ang="f20">
                  <a:pos x="f26" y="f29"/>
                </a:cxn>
                <a:cxn ang="f20">
                  <a:pos x="f40" y="f29"/>
                </a:cxn>
                <a:cxn ang="f20">
                  <a:pos x="f30" y="f29"/>
                </a:cxn>
                <a:cxn ang="f20">
                  <a:pos x="f41" y="f39"/>
                </a:cxn>
              </a:cxnLst>
              <a:rect l="f38" t="f39" r="f41" b="f29"/>
              <a:pathLst>
                <a:path>
                  <a:moveTo>
                    <a:pt x="f26" y="f29"/>
                  </a:moveTo>
                  <a:lnTo>
                    <a:pt x="f40" y="f26"/>
                  </a:lnTo>
                  <a:lnTo>
                    <a:pt x="f30" y="f29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lIns="0" tIns="0" rIns="0" bIns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endParaRPr lang="fr-FR"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027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spc="0" baseline="0">
                <a:solidFill>
                  <a:srgbClr val="898989"/>
                </a:solidFill>
                <a:latin typeface="Trebuchet MS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163F1D95-B5C8-41D4-80E1-39F287574D8D}" type="datetime1">
              <a:rPr lang="fr-FR"/>
              <a:pPr>
                <a:defRPr/>
              </a:pPr>
              <a:t>25/02/2016</a:t>
            </a:fld>
            <a:endParaRPr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863" y="6042025"/>
            <a:ext cx="6296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spc="0" baseline="0">
                <a:solidFill>
                  <a:srgbClr val="90C226"/>
                </a:solidFill>
                <a:latin typeface="Trebuchet MS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69623EAE-9CD2-493B-A85E-EEEF522596CF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3600" kern="1200"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>
          <a:solidFill>
            <a:srgbClr val="90C226"/>
          </a:solidFill>
          <a:latin typeface="Trebuchet MS" pitchFamily="34" charset="0"/>
          <a:ea typeface="Microsoft YaHei" pitchFamily="34" charset="-122"/>
          <a:cs typeface="Mangal" pitchFamily="18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kern="1200">
          <a:solidFill>
            <a:srgbClr val="404040"/>
          </a:solidFill>
          <a:latin typeface="Trebuchet MS"/>
        </a:defRPr>
      </a:lvl1pPr>
      <a:lvl2pPr marL="742950" lvl="1" indent="-285750" algn="l" rtl="0" eaLnBrk="0" fontAlgn="base" hangingPunct="0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600" kern="1200">
          <a:solidFill>
            <a:srgbClr val="404040"/>
          </a:solidFill>
          <a:latin typeface="Trebuchet MS"/>
        </a:defRPr>
      </a:lvl2pPr>
      <a:lvl3pPr marL="1143000" lvl="2" indent="-228600" algn="l" rtl="0" eaLnBrk="0" fontAlgn="base" hangingPunct="0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400" kern="1200">
          <a:solidFill>
            <a:srgbClr val="404040"/>
          </a:solidFill>
          <a:latin typeface="Trebuchet MS"/>
        </a:defRPr>
      </a:lvl3pPr>
      <a:lvl4pPr marL="1600200" lvl="3" indent="-228600" algn="l" rtl="0" eaLnBrk="0" fontAlgn="base" hangingPunct="0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4pPr>
      <a:lvl5pPr marL="2057400" lvl="4" indent="-228600" algn="l" rtl="0" eaLnBrk="0" fontAlgn="base" hangingPunct="0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5pPr>
      <a:lvl6pPr marL="2514600" indent="-228600" algn="l" rtl="0" eaLnBrk="0" fontAlgn="base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6pPr>
      <a:lvl7pPr marL="2971800" indent="-228600" algn="l" rtl="0" eaLnBrk="0" fontAlgn="base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7pPr>
      <a:lvl8pPr marL="3429000" indent="-228600" algn="l" rtl="0" eaLnBrk="0" fontAlgn="base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8pPr>
      <a:lvl9pPr marL="3886200" indent="-228600" algn="l" rtl="0" eaLnBrk="0" fontAlgn="base">
        <a:spcBef>
          <a:spcPts val="1000"/>
        </a:spcBef>
        <a:spcAft>
          <a:spcPct val="0"/>
        </a:spcAft>
        <a:buClr>
          <a:srgbClr val="90C226"/>
        </a:buClr>
        <a:buSzPct val="80000"/>
        <a:buFont typeface="Wingdings 3" pitchFamily="18" charset="2"/>
        <a:buChar char=""/>
        <a:defRPr lang="fr-FR" sz="1200" kern="1200">
          <a:solidFill>
            <a:srgbClr val="404040"/>
          </a:solidFill>
          <a:latin typeface="Trebuchet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0" y="1196752"/>
            <a:ext cx="12192000" cy="4536505"/>
          </a:xfrm>
          <a:scene3d>
            <a:camera prst="isometricOffAxis1Right"/>
            <a:lightRig rig="threePt" dir="t"/>
          </a:scene3d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Visite </a:t>
            </a:r>
            <a:r>
              <a:rPr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</a:t>
            </a: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Madame </a:t>
            </a:r>
            <a:r>
              <a:rPr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 Ministre de </a:t>
            </a: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L’Éducation </a:t>
            </a:r>
            <a:r>
              <a:rPr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Nationale et de la </a:t>
            </a: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Recherche</a:t>
            </a:r>
            <a:b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 Najat VALLAUD-BELKACEM - </a:t>
            </a:r>
            <a:r>
              <a:rPr dirty="0">
                <a:solidFill>
                  <a:schemeClr val="accent3"/>
                </a:solidFill>
                <a:latin typeface="Trebuchet MS" pitchFamily="34" charset="0"/>
              </a:rPr>
              <a:t/>
            </a:r>
            <a:br>
              <a:rPr dirty="0">
                <a:solidFill>
                  <a:schemeClr val="accent3"/>
                </a:solidFill>
                <a:latin typeface="Trebuchet MS" pitchFamily="34" charset="0"/>
              </a:rPr>
            </a:br>
            <a:r>
              <a:rPr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Jeudi 25 février </a:t>
            </a:r>
            <a:r>
              <a:rPr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2016</a:t>
            </a:r>
            <a:endParaRPr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0482" name="Image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1584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4" descr="im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57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 dpi="0" rotWithShape="0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2150"/>
            <a:ext cx="12192000" cy="60483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1 .  </a:t>
            </a:r>
            <a:r>
              <a:rPr lang="fr-FR" sz="3200" b="1" u="sng" cap="all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Historique du collège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   Le territoire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   Les différentes étapes de la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   Les phases de la réhabilitation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2 .  </a:t>
            </a:r>
            <a:r>
              <a:rPr lang="fr-FR" sz="3200" b="1" u="sng" cap="all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Le collège Golfe des Pictons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  le contexte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  le collège au service de la réussite des élèves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12192000" cy="56832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SOMMAIRE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 dpi="0" rotWithShape="0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2192000" cy="10445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1- HISTORIQUE DU COLLÈGE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LE TERRITOIRE </a:t>
            </a: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  <a:sym typeface="Wingdings" pitchFamily="2" charset="2"/>
              </a:rPr>
              <a:t> </a:t>
            </a: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LE CONTEXTE GÉOGRAPHIQUE</a:t>
            </a:r>
          </a:p>
        </p:txBody>
      </p:sp>
      <p:grpSp>
        <p:nvGrpSpPr>
          <p:cNvPr id="26627" name="Groupe 12"/>
          <p:cNvGrpSpPr>
            <a:grpSpLocks/>
          </p:cNvGrpSpPr>
          <p:nvPr/>
        </p:nvGrpSpPr>
        <p:grpSpPr bwMode="auto">
          <a:xfrm>
            <a:off x="1271588" y="1268413"/>
            <a:ext cx="7632700" cy="5197475"/>
            <a:chOff x="1343472" y="1052736"/>
            <a:chExt cx="7128792" cy="4692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920" t="27400" r="25106" b="22201"/>
            <a:stretch>
              <a:fillRect/>
            </a:stretch>
          </p:blipFill>
          <p:spPr bwMode="auto">
            <a:xfrm>
              <a:off x="1343472" y="1052736"/>
              <a:ext cx="7128792" cy="4319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Forme libre 6"/>
            <p:cNvSpPr/>
            <p:nvPr/>
          </p:nvSpPr>
          <p:spPr>
            <a:xfrm>
              <a:off x="2135231" y="4334948"/>
              <a:ext cx="6145766" cy="1410348"/>
            </a:xfrm>
            <a:custGeom>
              <a:avLst/>
              <a:gdLst>
                <a:gd name="connsiteX0" fmla="*/ 0 w 6132723"/>
                <a:gd name="connsiteY0" fmla="*/ 644487 h 1410159"/>
                <a:gd name="connsiteX1" fmla="*/ 1024569 w 6132723"/>
                <a:gd name="connsiteY1" fmla="*/ 126694 h 1410159"/>
                <a:gd name="connsiteX2" fmla="*/ 2963538 w 6132723"/>
                <a:gd name="connsiteY2" fmla="*/ 336015 h 1410159"/>
                <a:gd name="connsiteX3" fmla="*/ 4461831 w 6132723"/>
                <a:gd name="connsiteY3" fmla="*/ 148728 h 1410159"/>
                <a:gd name="connsiteX4" fmla="*/ 5894024 w 6132723"/>
                <a:gd name="connsiteY4" fmla="*/ 1228381 h 1410159"/>
                <a:gd name="connsiteX5" fmla="*/ 5894024 w 6132723"/>
                <a:gd name="connsiteY5" fmla="*/ 1239398 h 141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723" h="1410159">
                  <a:moveTo>
                    <a:pt x="0" y="644487"/>
                  </a:moveTo>
                  <a:cubicBezTo>
                    <a:pt x="265323" y="411296"/>
                    <a:pt x="530646" y="178106"/>
                    <a:pt x="1024569" y="126694"/>
                  </a:cubicBezTo>
                  <a:cubicBezTo>
                    <a:pt x="1518492" y="75282"/>
                    <a:pt x="2390661" y="332343"/>
                    <a:pt x="2963538" y="336015"/>
                  </a:cubicBezTo>
                  <a:cubicBezTo>
                    <a:pt x="3536415" y="339687"/>
                    <a:pt x="3973417" y="0"/>
                    <a:pt x="4461831" y="148728"/>
                  </a:cubicBezTo>
                  <a:cubicBezTo>
                    <a:pt x="4950245" y="297456"/>
                    <a:pt x="5655325" y="1046603"/>
                    <a:pt x="5894024" y="1228381"/>
                  </a:cubicBezTo>
                  <a:cubicBezTo>
                    <a:pt x="6132723" y="1410159"/>
                    <a:pt x="6013373" y="1324778"/>
                    <a:pt x="5894024" y="1239398"/>
                  </a:cubicBezTo>
                </a:path>
              </a:pathLst>
            </a:custGeom>
            <a:ln w="317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630" name="ZoneTexte 9"/>
            <p:cNvSpPr txBox="1">
              <a:spLocks noChangeArrowheads="1"/>
            </p:cNvSpPr>
            <p:nvPr/>
          </p:nvSpPr>
          <p:spPr bwMode="auto">
            <a:xfrm>
              <a:off x="3647728" y="4941168"/>
              <a:ext cx="2592288" cy="307777"/>
            </a:xfrm>
            <a:prstGeom prst="rect">
              <a:avLst/>
            </a:prstGeom>
            <a:solidFill>
              <a:srgbClr val="FFC00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rgbClr val="C00000"/>
                  </a:solidFill>
                  <a:latin typeface="Calibri" pitchFamily="34" charset="0"/>
                </a:rPr>
                <a:t>ACADÉMIE DE POITIERS</a:t>
              </a:r>
            </a:p>
          </p:txBody>
        </p:sp>
        <p:sp>
          <p:nvSpPr>
            <p:cNvPr id="26631" name="ZoneTexte 10"/>
            <p:cNvSpPr txBox="1">
              <a:spLocks noChangeArrowheads="1"/>
            </p:cNvSpPr>
            <p:nvPr/>
          </p:nvSpPr>
          <p:spPr bwMode="auto">
            <a:xfrm>
              <a:off x="5807968" y="1124744"/>
              <a:ext cx="2592288" cy="307777"/>
            </a:xfrm>
            <a:prstGeom prst="rect">
              <a:avLst/>
            </a:prstGeom>
            <a:solidFill>
              <a:srgbClr val="7030A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>
                  <a:solidFill>
                    <a:srgbClr val="C00000"/>
                  </a:solidFill>
                  <a:latin typeface="Calibri" pitchFamily="34" charset="0"/>
                </a:rPr>
                <a:t>ACADÉMIE DE NANTES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830613" y="2471684"/>
              <a:ext cx="3763077" cy="2191485"/>
            </a:xfrm>
            <a:custGeom>
              <a:avLst/>
              <a:gdLst>
                <a:gd name="connsiteX0" fmla="*/ 330506 w 3762260"/>
                <a:gd name="connsiteY0" fmla="*/ 1086997 h 2192356"/>
                <a:gd name="connsiteX1" fmla="*/ 121185 w 3762260"/>
                <a:gd name="connsiteY1" fmla="*/ 646322 h 2192356"/>
                <a:gd name="connsiteX2" fmla="*/ 1057619 w 3762260"/>
                <a:gd name="connsiteY2" fmla="*/ 40395 h 2192356"/>
                <a:gd name="connsiteX3" fmla="*/ 2434728 w 3762260"/>
                <a:gd name="connsiteY3" fmla="*/ 403951 h 2192356"/>
                <a:gd name="connsiteX4" fmla="*/ 3646583 w 3762260"/>
                <a:gd name="connsiteY4" fmla="*/ 921744 h 2192356"/>
                <a:gd name="connsiteX5" fmla="*/ 3128790 w 3762260"/>
                <a:gd name="connsiteY5" fmla="*/ 1648857 h 2192356"/>
                <a:gd name="connsiteX6" fmla="*/ 1972019 w 3762260"/>
                <a:gd name="connsiteY6" fmla="*/ 2100549 h 2192356"/>
                <a:gd name="connsiteX7" fmla="*/ 330506 w 3762260"/>
                <a:gd name="connsiteY7" fmla="*/ 1086997 h 219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2260" h="2192356">
                  <a:moveTo>
                    <a:pt x="330506" y="1086997"/>
                  </a:moveTo>
                  <a:cubicBezTo>
                    <a:pt x="22034" y="844626"/>
                    <a:pt x="0" y="820756"/>
                    <a:pt x="121185" y="646322"/>
                  </a:cubicBezTo>
                  <a:cubicBezTo>
                    <a:pt x="242371" y="471888"/>
                    <a:pt x="672029" y="80790"/>
                    <a:pt x="1057619" y="40395"/>
                  </a:cubicBezTo>
                  <a:cubicBezTo>
                    <a:pt x="1443209" y="0"/>
                    <a:pt x="2003234" y="257060"/>
                    <a:pt x="2434728" y="403951"/>
                  </a:cubicBezTo>
                  <a:cubicBezTo>
                    <a:pt x="2866222" y="550843"/>
                    <a:pt x="3530906" y="714260"/>
                    <a:pt x="3646583" y="921744"/>
                  </a:cubicBezTo>
                  <a:cubicBezTo>
                    <a:pt x="3762260" y="1129228"/>
                    <a:pt x="3407884" y="1452390"/>
                    <a:pt x="3128790" y="1648857"/>
                  </a:cubicBezTo>
                  <a:cubicBezTo>
                    <a:pt x="2849696" y="1845324"/>
                    <a:pt x="2438400" y="2192356"/>
                    <a:pt x="1972019" y="2100549"/>
                  </a:cubicBezTo>
                  <a:cubicBezTo>
                    <a:pt x="1505638" y="2008742"/>
                    <a:pt x="638978" y="1329368"/>
                    <a:pt x="330506" y="1086997"/>
                  </a:cubicBezTo>
                  <a:close/>
                </a:path>
              </a:pathLst>
            </a:custGeom>
            <a:solidFill>
              <a:srgbClr val="C00000">
                <a:alpha val="13000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 dpi="0" rotWithShape="0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1"/>
          <p:cNvSpPr txBox="1">
            <a:spLocks noChangeArrowheads="1"/>
          </p:cNvSpPr>
          <p:nvPr/>
        </p:nvSpPr>
        <p:spPr bwMode="auto">
          <a:xfrm>
            <a:off x="192088" y="1106488"/>
            <a:ext cx="1219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La construction du collège, une conjonction de plusieurs facteurs :  </a:t>
            </a:r>
          </a:p>
          <a:p>
            <a:pPr>
              <a:buSzPct val="45000"/>
              <a:buFont typeface="StarSymbol"/>
              <a:buNone/>
            </a:pPr>
            <a:endParaRPr lang="fr-FR" sz="2000" b="1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La réforme </a:t>
            </a:r>
            <a:r>
              <a:rPr lang="fr-FR" sz="2000" b="1" dirty="0" err="1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Berthoin</a:t>
            </a:r>
            <a:endParaRPr lang="fr-FR" sz="2000" b="1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endParaRPr lang="fr-FR" sz="2000" b="1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Une volonté politique</a:t>
            </a:r>
          </a:p>
          <a:p>
            <a:pPr>
              <a:buSzPct val="100000"/>
              <a:buFont typeface="Arial" charset="0"/>
              <a:buChar char="•"/>
            </a:pPr>
            <a:endParaRPr lang="fr-FR" sz="2000" b="1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Un contexte économique porteur</a:t>
            </a:r>
          </a:p>
          <a:p>
            <a:pPr>
              <a:buSzPct val="45000"/>
              <a:buFont typeface="StarSymbol"/>
              <a:buNone/>
            </a:pPr>
            <a:endParaRPr lang="fr-FR" sz="2000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45000"/>
              <a:buFont typeface="StarSymbol"/>
              <a:buNone/>
            </a:pPr>
            <a:endParaRPr lang="fr-FR" sz="2000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45000"/>
              <a:buFont typeface="StarSymbol"/>
              <a:buNone/>
            </a:pPr>
            <a:endParaRPr lang="fr-FR" sz="2000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45000"/>
              <a:buFont typeface="StarSymbol"/>
              <a:buNone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Une réhabilitation par étape et complexe :</a:t>
            </a:r>
          </a:p>
          <a:p>
            <a:pPr>
              <a:buSzPct val="45000"/>
              <a:buFont typeface="StarSymbol"/>
              <a:buNone/>
            </a:pPr>
            <a:endParaRPr lang="fr-FR" sz="2000" b="1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3 phases</a:t>
            </a:r>
          </a:p>
          <a:p>
            <a:pPr>
              <a:buSzPct val="45000"/>
              <a:buFont typeface="StarSymbol"/>
              <a:buNone/>
            </a:pPr>
            <a:r>
              <a:rPr lang="fr-FR" sz="2000" dirty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      </a:t>
            </a:r>
          </a:p>
        </p:txBody>
      </p:sp>
      <p:sp>
        <p:nvSpPr>
          <p:cNvPr id="3" name="Flèche droite 3"/>
          <p:cNvSpPr/>
          <p:nvPr/>
        </p:nvSpPr>
        <p:spPr>
          <a:xfrm>
            <a:off x="2006600" y="4622800"/>
            <a:ext cx="977900" cy="48418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val f7"/>
              <a:gd name="f14" fmla="val f8"/>
              <a:gd name="f15" fmla="pin 0 f0 21600"/>
              <a:gd name="f16" fmla="pin 0 f1 10800"/>
              <a:gd name="f17" fmla="*/ f10 f2 1"/>
              <a:gd name="f18" fmla="+- f14 0 f13"/>
              <a:gd name="f19" fmla="val f15"/>
              <a:gd name="f20" fmla="val f16"/>
              <a:gd name="f21" fmla="*/ f15 f11 1"/>
              <a:gd name="f22" fmla="*/ f16 f12 1"/>
              <a:gd name="f23" fmla="*/ f17 1 f4"/>
              <a:gd name="f24" fmla="*/ f18 1 21600"/>
              <a:gd name="f25" fmla="+- 21600 0 f20"/>
              <a:gd name="f26" fmla="+- 21600 0 f19"/>
              <a:gd name="f27" fmla="*/ f20 f12 1"/>
              <a:gd name="f28" fmla="*/ f19 f11 1"/>
              <a:gd name="f29" fmla="+- f23 0 f3"/>
              <a:gd name="f30" fmla="*/ 0 f24 1"/>
              <a:gd name="f31" fmla="*/ 21600 f24 1"/>
              <a:gd name="f32" fmla="*/ f26 f20 1"/>
              <a:gd name="f33" fmla="*/ f25 f12 1"/>
              <a:gd name="f34" fmla="*/ f32 1 10800"/>
              <a:gd name="f35" fmla="*/ f30 1 f24"/>
              <a:gd name="f36" fmla="*/ f31 1 f24"/>
              <a:gd name="f37" fmla="+- f19 f34 0"/>
              <a:gd name="f38" fmla="*/ f35 f11 1"/>
              <a:gd name="f39" fmla="*/ f35 f12 1"/>
              <a:gd name="f40" fmla="*/ f36 f12 1"/>
              <a:gd name="f41" fmla="*/ f37 f11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9"/>
              </a:cxn>
              <a:cxn ang="f29">
                <a:pos x="f28" y="f40"/>
              </a:cxn>
            </a:cxnLst>
            <a:rect l="f38" t="f27" r="f41" b="f33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5"/>
                </a:lnTo>
                <a:lnTo>
                  <a:pt x="f7" y="f25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prstDash val="solid"/>
            <a:miter/>
          </a:ln>
        </p:spPr>
        <p:txBody>
          <a:bodyPr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6"/>
          <p:cNvSpPr txBox="1"/>
          <p:nvPr/>
        </p:nvSpPr>
        <p:spPr>
          <a:xfrm>
            <a:off x="3116263" y="4694238"/>
            <a:ext cx="1335087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fr-FR" b="1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2008-2009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3900488" y="5556250"/>
            <a:ext cx="725487" cy="360363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b="1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2013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12192000" cy="10445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1 - HISTORIQUE DU COLLÈGE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LES DIFFÉRENTES ÉTAPES DE LA CONSTRUCTION</a:t>
            </a:r>
          </a:p>
        </p:txBody>
      </p:sp>
      <p:sp>
        <p:nvSpPr>
          <p:cNvPr id="12" name="Flèche droite 3"/>
          <p:cNvSpPr/>
          <p:nvPr/>
        </p:nvSpPr>
        <p:spPr>
          <a:xfrm>
            <a:off x="2828925" y="5480050"/>
            <a:ext cx="977900" cy="48418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val f7"/>
              <a:gd name="f14" fmla="val f8"/>
              <a:gd name="f15" fmla="pin 0 f0 21600"/>
              <a:gd name="f16" fmla="pin 0 f1 10800"/>
              <a:gd name="f17" fmla="*/ f10 f2 1"/>
              <a:gd name="f18" fmla="+- f14 0 f13"/>
              <a:gd name="f19" fmla="val f15"/>
              <a:gd name="f20" fmla="val f16"/>
              <a:gd name="f21" fmla="*/ f15 f11 1"/>
              <a:gd name="f22" fmla="*/ f16 f12 1"/>
              <a:gd name="f23" fmla="*/ f17 1 f4"/>
              <a:gd name="f24" fmla="*/ f18 1 21600"/>
              <a:gd name="f25" fmla="+- 21600 0 f20"/>
              <a:gd name="f26" fmla="+- 21600 0 f19"/>
              <a:gd name="f27" fmla="*/ f20 f12 1"/>
              <a:gd name="f28" fmla="*/ f19 f11 1"/>
              <a:gd name="f29" fmla="+- f23 0 f3"/>
              <a:gd name="f30" fmla="*/ 0 f24 1"/>
              <a:gd name="f31" fmla="*/ 21600 f24 1"/>
              <a:gd name="f32" fmla="*/ f26 f20 1"/>
              <a:gd name="f33" fmla="*/ f25 f12 1"/>
              <a:gd name="f34" fmla="*/ f32 1 10800"/>
              <a:gd name="f35" fmla="*/ f30 1 f24"/>
              <a:gd name="f36" fmla="*/ f31 1 f24"/>
              <a:gd name="f37" fmla="+- f19 f34 0"/>
              <a:gd name="f38" fmla="*/ f35 f11 1"/>
              <a:gd name="f39" fmla="*/ f35 f12 1"/>
              <a:gd name="f40" fmla="*/ f36 f12 1"/>
              <a:gd name="f41" fmla="*/ f37 f11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9"/>
              </a:cxn>
              <a:cxn ang="f29">
                <a:pos x="f28" y="f40"/>
              </a:cxn>
            </a:cxnLst>
            <a:rect l="f38" t="f27" r="f41" b="f33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5"/>
                </a:lnTo>
                <a:lnTo>
                  <a:pt x="f7" y="f25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prstDash val="solid"/>
            <a:miter/>
          </a:ln>
        </p:spPr>
        <p:txBody>
          <a:bodyPr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lèche droite 3"/>
          <p:cNvSpPr/>
          <p:nvPr/>
        </p:nvSpPr>
        <p:spPr>
          <a:xfrm>
            <a:off x="3660775" y="6135688"/>
            <a:ext cx="979488" cy="484187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val f7"/>
              <a:gd name="f14" fmla="val f8"/>
              <a:gd name="f15" fmla="pin 0 f0 21600"/>
              <a:gd name="f16" fmla="pin 0 f1 10800"/>
              <a:gd name="f17" fmla="*/ f10 f2 1"/>
              <a:gd name="f18" fmla="+- f14 0 f13"/>
              <a:gd name="f19" fmla="val f15"/>
              <a:gd name="f20" fmla="val f16"/>
              <a:gd name="f21" fmla="*/ f15 f11 1"/>
              <a:gd name="f22" fmla="*/ f16 f12 1"/>
              <a:gd name="f23" fmla="*/ f17 1 f4"/>
              <a:gd name="f24" fmla="*/ f18 1 21600"/>
              <a:gd name="f25" fmla="+- 21600 0 f20"/>
              <a:gd name="f26" fmla="+- 21600 0 f19"/>
              <a:gd name="f27" fmla="*/ f20 f12 1"/>
              <a:gd name="f28" fmla="*/ f19 f11 1"/>
              <a:gd name="f29" fmla="+- f23 0 f3"/>
              <a:gd name="f30" fmla="*/ 0 f24 1"/>
              <a:gd name="f31" fmla="*/ 21600 f24 1"/>
              <a:gd name="f32" fmla="*/ f26 f20 1"/>
              <a:gd name="f33" fmla="*/ f25 f12 1"/>
              <a:gd name="f34" fmla="*/ f32 1 10800"/>
              <a:gd name="f35" fmla="*/ f30 1 f24"/>
              <a:gd name="f36" fmla="*/ f31 1 f24"/>
              <a:gd name="f37" fmla="+- f19 f34 0"/>
              <a:gd name="f38" fmla="*/ f35 f11 1"/>
              <a:gd name="f39" fmla="*/ f35 f12 1"/>
              <a:gd name="f40" fmla="*/ f36 f12 1"/>
              <a:gd name="f41" fmla="*/ f37 f11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9"/>
              </a:cxn>
              <a:cxn ang="f29">
                <a:pos x="f28" y="f40"/>
              </a:cxn>
            </a:cxnLst>
            <a:rect l="f38" t="f27" r="f41" b="f33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5"/>
                </a:lnTo>
                <a:lnTo>
                  <a:pt x="f7" y="f25"/>
                </a:lnTo>
                <a:close/>
              </a:path>
            </a:pathLst>
          </a:custGeom>
          <a:solidFill>
            <a:srgbClr val="90C226"/>
          </a:solidFill>
          <a:ln w="19080">
            <a:solidFill>
              <a:srgbClr val="688E19"/>
            </a:solidFill>
            <a:prstDash val="solid"/>
            <a:miter/>
          </a:ln>
        </p:spPr>
        <p:txBody>
          <a:bodyPr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ZoneTexte 6"/>
          <p:cNvSpPr txBox="1"/>
          <p:nvPr/>
        </p:nvSpPr>
        <p:spPr>
          <a:xfrm>
            <a:off x="4737100" y="6186488"/>
            <a:ext cx="1352550" cy="360362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b="1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2014-2016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38" y="3446463"/>
            <a:ext cx="1219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LES PHASES DE RÉHABILITATION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 dpi="0" rotWithShape="1">
          <a:blip r:embed="rId3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/>
          <p:cNvSpPr txBox="1">
            <a:spLocks noChangeArrowheads="1"/>
          </p:cNvSpPr>
          <p:nvPr/>
        </p:nvSpPr>
        <p:spPr bwMode="auto">
          <a:xfrm>
            <a:off x="0" y="1700213"/>
            <a:ext cx="1219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Le  collège lieu de réussite des élèves.</a:t>
            </a:r>
          </a:p>
          <a:p>
            <a:pPr>
              <a:buSzPct val="45000"/>
              <a:buFont typeface="StarSymbol"/>
              <a:buNone/>
            </a:pPr>
            <a:endParaRPr lang="fr-FR" sz="2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45000"/>
              <a:buFont typeface="StarSymbol"/>
              <a:buNone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Les actions sont déclinées dans le projet d’établissement 2013/2017 autour de 3 axes prioritaires.</a:t>
            </a:r>
          </a:p>
          <a:p>
            <a:pPr>
              <a:buSzPct val="45000"/>
              <a:buFont typeface="StarSymbol"/>
              <a:buNone/>
            </a:pPr>
            <a:endParaRPr lang="fr-FR" sz="2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Favoriser la réussite de tous les élèves.</a:t>
            </a:r>
          </a:p>
          <a:p>
            <a:pPr>
              <a:buSzPct val="100000"/>
              <a:buFont typeface="Arial" charset="0"/>
              <a:buChar char="•"/>
            </a:pPr>
            <a:endParaRPr lang="fr-FR" sz="2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Développer les compétences sociales et civiques et œuvrer pour une orientation réussie.</a:t>
            </a:r>
          </a:p>
          <a:p>
            <a:pPr>
              <a:buSzPct val="100000"/>
              <a:buFont typeface="Arial" charset="0"/>
              <a:buChar char="•"/>
            </a:pPr>
            <a:endParaRPr lang="fr-FR" sz="2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Initier l’ouverture et la dynamique culturelle.</a:t>
            </a:r>
          </a:p>
          <a:p>
            <a:pPr>
              <a:buSzPct val="45000"/>
              <a:buFont typeface="StarSymbol"/>
              <a:buNone/>
            </a:pPr>
            <a:endParaRPr lang="fr-FR" sz="2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12192000" cy="10445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2- LE COLLÈGE GOLFE DES PICTONS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	LE CONTEXTE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 dpi="0" rotWithShape="1">
          <a:blip r:embed="rId3" cstate="print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2192000" cy="10445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2- LE COLLÈGE GOLFE DES PICTONS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	1- LE COLLÈGE AU SERVICE DE LA RÉUSSITE DES ÉLÈVES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2875"/>
            <a:ext cx="12192000" cy="3779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Favoriser la réussite de tous les élèves </a:t>
            </a:r>
            <a:r>
              <a:rPr lang="fr-FR" sz="24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  <a:sym typeface="Wingdings" pitchFamily="2" charset="2"/>
              </a:rPr>
              <a:t></a:t>
            </a:r>
            <a:r>
              <a:rPr lang="fr-FR" sz="24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lang="fr-FR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Microsoft YaHei" pitchFamily="34" charset="-122"/>
                <a:cs typeface="Mangal" pitchFamily="18" charset="0"/>
              </a:rPr>
              <a:t>NE LAISSER PERSONNE AU BORD DU CHEMIN</a:t>
            </a:r>
          </a:p>
          <a:p>
            <a:pPr>
              <a:defRPr/>
            </a:pPr>
            <a:endParaRPr lang="fr-FR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  <a:defRPr/>
            </a:pPr>
            <a:r>
              <a:rPr lang="fr-FR" sz="14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</a:t>
            </a: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La mise en œuvre d’un enseignement centré sur les compétences : Expérimentation niveau 6</a:t>
            </a:r>
            <a:r>
              <a:rPr lang="fr-FR" sz="2000" baseline="30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ème</a:t>
            </a: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en 2013 élargi au niveau 5</a:t>
            </a:r>
            <a:r>
              <a:rPr lang="fr-FR" sz="2000" baseline="30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ème</a:t>
            </a: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à la rentrée 2014.</a:t>
            </a:r>
          </a:p>
          <a:p>
            <a:pPr>
              <a:lnSpc>
                <a:spcPct val="200000"/>
              </a:lnSpc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Le renforcement du lien INTER-DEGRÉ CM2/6</a:t>
            </a:r>
            <a:r>
              <a:rPr lang="fr-FR" sz="2000" baseline="30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ème</a:t>
            </a: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, projets fédérateurs.</a:t>
            </a:r>
          </a:p>
          <a:p>
            <a:pPr>
              <a:lnSpc>
                <a:spcPct val="200000"/>
              </a:lnSpc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L’accompagnement de la difficulté scolaire et de l’hétérogénéité.</a:t>
            </a:r>
          </a:p>
          <a:p>
            <a:pPr>
              <a:lnSpc>
                <a:spcPct val="200000"/>
              </a:lnSpc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  <a:cs typeface="Mangal" pitchFamily="18" charset="0"/>
              </a:rPr>
              <a:t> Faire de la pratique de la langue vivante un vecteur de réussite.</a:t>
            </a:r>
            <a:endParaRPr lang="fr-FR" sz="3600" baseline="30000">
              <a:solidFill>
                <a:srgbClr val="000000"/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 dpi="0" rotWithShape="1">
          <a:blip r:embed="rId3" cstate="print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/>
        </p:nvSpPr>
        <p:spPr>
          <a:xfrm>
            <a:off x="1530350" y="139382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2- LE COLLÈGE GOLFE DES PICTONS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kern="0" cap="all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	2- Développer les compétences sociales et civiques et œuvrer pour une orientation réussie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00000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 </a:t>
            </a:r>
            <a:r>
              <a:rPr lang="fr-FR" sz="2000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Préparation à l’orientation : 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	- Participation aux cordées de la réussite 85 et aux Entretiens de l’excellence.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sz="2000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	- Participation à l’expérimentation  du choix donné à la famille dans la décision	d’orientation au collège.</a:t>
            </a:r>
          </a:p>
          <a:p>
            <a:pPr marL="285840" indent="-28584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fr-FR" sz="2000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La relation avec les parents.</a:t>
            </a:r>
          </a:p>
          <a:p>
            <a:pPr marL="285840" indent="-28584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fr-FR" sz="2000" kern="0" dirty="0">
                <a:solidFill>
                  <a:srgbClr val="0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Développer les compétences sociales et civiques.  </a:t>
            </a:r>
            <a:endParaRPr lang="fr-FR" kern="0" dirty="0">
              <a:solidFill>
                <a:srgbClr val="00000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00000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00000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00000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 dpi="0" rotWithShape="1">
          <a:blip r:embed="rId3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1703388" y="1149350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50863" y="1916113"/>
            <a:ext cx="12192000" cy="32194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 Les pratiques artistiques et les partenariats culturels.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 La lecture et l’acquisition de compétences documentaires.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 L’École Ouverte.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050" y="100013"/>
            <a:ext cx="9928225" cy="1109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kern="0" dirty="0">
                <a:solidFill>
                  <a:srgbClr val="006600"/>
                </a:solidFill>
                <a:latin typeface="Trebuchet MS" pitchFamily="18"/>
                <a:ea typeface="Microsoft YaHei" pitchFamily="2"/>
                <a:cs typeface="Mangal" pitchFamily="2"/>
              </a:rPr>
              <a:t>3- Initier l’ouverture et la dynamique culturelle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063" y="69850"/>
            <a:ext cx="69738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Aharoni" pitchFamily="2" charset="-79"/>
              </a:rPr>
              <a:t>2- LE COLLÈGE GOLFE DES PICTONS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603</TotalTime>
  <Words>297</Words>
  <Application>Microsoft Office PowerPoint</Application>
  <PresentationFormat>Personnalisé</PresentationFormat>
  <Paragraphs>76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Facette</vt:lpstr>
      <vt:lpstr>Visite de  Madame La Ministre de  L’Éducation Nationale et de la Recherche - Najat VALLAUD-BELKACEM -  Jeudi 25 février 2016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de Madame La Ministre de L’Education Nationale et de la Recherche Jeudi 25 février 2015</dc:title>
  <dc:creator>Utilisateur</dc:creator>
  <cp:lastModifiedBy>clg85</cp:lastModifiedBy>
  <cp:revision>43</cp:revision>
  <dcterms:created xsi:type="dcterms:W3CDTF">2016-02-22T21:00:41Z</dcterms:created>
  <dcterms:modified xsi:type="dcterms:W3CDTF">2016-02-25T09:41:07Z</dcterms:modified>
</cp:coreProperties>
</file>